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4"/>
  </p:sldMasterIdLst>
  <p:notesMasterIdLst>
    <p:notesMasterId r:id="rId46"/>
  </p:notesMasterIdLst>
  <p:sldIdLst>
    <p:sldId id="256" r:id="rId5"/>
    <p:sldId id="1101" r:id="rId6"/>
    <p:sldId id="1104" r:id="rId7"/>
    <p:sldId id="1106" r:id="rId8"/>
    <p:sldId id="1176" r:id="rId9"/>
    <p:sldId id="1177" r:id="rId10"/>
    <p:sldId id="1178" r:id="rId11"/>
    <p:sldId id="1116" r:id="rId12"/>
    <p:sldId id="1102" r:id="rId13"/>
    <p:sldId id="1115" r:id="rId14"/>
    <p:sldId id="1103" r:id="rId15"/>
    <p:sldId id="1112" r:id="rId16"/>
    <p:sldId id="1099" r:id="rId17"/>
    <p:sldId id="1199" r:id="rId18"/>
    <p:sldId id="1118" r:id="rId19"/>
    <p:sldId id="1108" r:id="rId20"/>
    <p:sldId id="1171" r:id="rId21"/>
    <p:sldId id="1109" r:id="rId22"/>
    <p:sldId id="1172" r:id="rId23"/>
    <p:sldId id="1180" r:id="rId24"/>
    <p:sldId id="1192" r:id="rId25"/>
    <p:sldId id="1194" r:id="rId26"/>
    <p:sldId id="1190" r:id="rId27"/>
    <p:sldId id="1182" r:id="rId28"/>
    <p:sldId id="1183" r:id="rId29"/>
    <p:sldId id="1195" r:id="rId30"/>
    <p:sldId id="1196" r:id="rId31"/>
    <p:sldId id="1197" r:id="rId32"/>
    <p:sldId id="1181" r:id="rId33"/>
    <p:sldId id="1191" r:id="rId34"/>
    <p:sldId id="1193" r:id="rId35"/>
    <p:sldId id="479" r:id="rId36"/>
    <p:sldId id="1198" r:id="rId37"/>
    <p:sldId id="492" r:id="rId38"/>
    <p:sldId id="1186" r:id="rId39"/>
    <p:sldId id="1170" r:id="rId40"/>
    <p:sldId id="1185" r:id="rId41"/>
    <p:sldId id="1175" r:id="rId42"/>
    <p:sldId id="1188" r:id="rId43"/>
    <p:sldId id="1189" r:id="rId44"/>
    <p:sldId id="1174" r:id="rId45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3792" autoAdjust="0"/>
  </p:normalViewPr>
  <p:slideViewPr>
    <p:cSldViewPr snapToGrid="0">
      <p:cViewPr varScale="1">
        <p:scale>
          <a:sx n="67" d="100"/>
          <a:sy n="67" d="100"/>
        </p:scale>
        <p:origin x="12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9" tIns="93159" rIns="93159" bIns="93159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9" tIns="93159" rIns="93159" bIns="93159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9" tIns="93159" rIns="93159" bIns="93159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9" tIns="93159" rIns="93159" bIns="93159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9" tIns="46566" rIns="93159" bIns="46566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9" tIns="46566" rIns="93159" bIns="4656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9" tIns="46566" rIns="93159" bIns="46566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00371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2146710"/>
            <a:ext cx="8229600" cy="397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3373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3373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00371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333737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818581"/>
            <a:ext cx="4040188" cy="330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37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2166017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333737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818581"/>
            <a:ext cx="4041775" cy="330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37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100371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1225549"/>
            <a:ext cx="3008313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1225549"/>
            <a:ext cx="5111750" cy="4900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3373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3373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950065"/>
            <a:ext cx="3008313" cy="417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33373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333737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333737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333737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333737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100371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582273" y="21636"/>
            <a:ext cx="397945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3373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3373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119405" y="2558769"/>
            <a:ext cx="507738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973470" y="622633"/>
            <a:ext cx="498726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3373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3373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100371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146710"/>
            <a:ext cx="8229600" cy="397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3373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3373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2579501" y="5686770"/>
            <a:ext cx="65644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n-US" sz="1800" b="1" dirty="0">
                <a:solidFill>
                  <a:srgbClr val="F9DA14"/>
                </a:solidFill>
              </a:rPr>
              <a:t>Tom Andriola</a:t>
            </a:r>
          </a:p>
          <a:p>
            <a:pPr lvl="0" algn="r"/>
            <a:r>
              <a:rPr lang="en-US" sz="1800" b="1" dirty="0">
                <a:solidFill>
                  <a:srgbClr val="F9DA14"/>
                </a:solidFill>
              </a:rPr>
              <a:t>Vice Chancellor for Information, Technology &amp; Data</a:t>
            </a:r>
          </a:p>
          <a:p>
            <a:pPr lvl="0" algn="r"/>
            <a:r>
              <a:rPr lang="en-US" sz="1800" b="1" dirty="0">
                <a:solidFill>
                  <a:srgbClr val="F9DA14"/>
                </a:solidFill>
              </a:rPr>
              <a:t>Chief Information Officer, UC Health</a:t>
            </a:r>
          </a:p>
          <a:p>
            <a:pPr lvl="0" algn="r"/>
            <a:r>
              <a:rPr lang="en-US" sz="1800" dirty="0">
                <a:solidFill>
                  <a:schemeClr val="lt1"/>
                </a:solidFill>
              </a:rPr>
              <a:t>What Digital Transformation Means to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Healthcare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 descr="UCI15_BrightPast_BrilliantFutureBlu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8386" y="3485902"/>
            <a:ext cx="3295938" cy="779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UCI_MB_PI_WM_PMS7685_noT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0952" y="2205671"/>
            <a:ext cx="2355234" cy="99927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0" y="6571226"/>
            <a:ext cx="123722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24C5A-8C5D-4AEE-B549-A83E70B7D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14777-EED9-434A-89D1-E711EE01F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11" y="1129016"/>
            <a:ext cx="7534964" cy="53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1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2422B-D0B7-4AAC-BD93-E37BCC5B63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E1317F-0E25-4919-BA08-8F9746890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" t="18436" r="2364" b="3006"/>
          <a:stretch/>
        </p:blipFill>
        <p:spPr>
          <a:xfrm>
            <a:off x="94825" y="1381124"/>
            <a:ext cx="8887249" cy="43243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9A0A12-BCAA-4B6B-A051-92DFCBF707C8}"/>
              </a:ext>
            </a:extLst>
          </p:cNvPr>
          <p:cNvSpPr/>
          <p:nvPr/>
        </p:nvSpPr>
        <p:spPr>
          <a:xfrm>
            <a:off x="4343822" y="6061197"/>
            <a:ext cx="4475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Roboto-Regular"/>
              </a:rPr>
              <a:t>Source: </a:t>
            </a:r>
            <a:r>
              <a:rPr lang="en-US" dirty="0">
                <a:solidFill>
                  <a:srgbClr val="4CACCF"/>
                </a:solidFill>
                <a:latin typeface="Roboto-Regular"/>
              </a:rPr>
              <a:t>Nicholas Felton, The New York Times via HBR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0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BE059D-B4DC-4828-B289-E86639454B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095F3-0996-4480-A3D6-8B2268A59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899" y="3857625"/>
            <a:ext cx="5011201" cy="26384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B64BB1-78D5-4583-B567-F373105749C9}"/>
              </a:ext>
            </a:extLst>
          </p:cNvPr>
          <p:cNvSpPr/>
          <p:nvPr/>
        </p:nvSpPr>
        <p:spPr>
          <a:xfrm>
            <a:off x="215900" y="6188321"/>
            <a:ext cx="174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3366"/>
                </a:solidFill>
                <a:latin typeface="Roboto-Regular"/>
              </a:rPr>
              <a:t>Source: CB Insights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354A3-FDD3-450F-9594-198D1FA1A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6303"/>
            <a:ext cx="5329650" cy="275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0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CAB37-A2E6-4FF9-927F-411B9F5867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485D8-CD4C-4E3F-AB7B-D321FD22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30" y="1677602"/>
            <a:ext cx="6263740" cy="39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2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F0502C-FE19-45D2-844C-116471BE17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 descr="Image result for consumer is in control">
            <a:extLst>
              <a:ext uri="{FF2B5EF4-FFF2-40B4-BE49-F238E27FC236}">
                <a16:creationId xmlns:a16="http://schemas.microsoft.com/office/drawing/2014/main" id="{8D579306-34D3-464B-A9C6-137B8F5A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81150"/>
            <a:ext cx="2843212" cy="37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echnology &amp; data">
            <a:extLst>
              <a:ext uri="{FF2B5EF4-FFF2-40B4-BE49-F238E27FC236}">
                <a16:creationId xmlns:a16="http://schemas.microsoft.com/office/drawing/2014/main" id="{DFB835E7-3D71-4DAB-8DB3-F37B11C2C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1"/>
          <a:stretch/>
        </p:blipFill>
        <p:spPr bwMode="auto">
          <a:xfrm>
            <a:off x="3857624" y="1581150"/>
            <a:ext cx="4954835" cy="37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92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40AE15-AFF8-44C8-99A6-55E5CEF034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1AA8D5-245D-4F0F-8607-593C82348403}"/>
              </a:ext>
            </a:extLst>
          </p:cNvPr>
          <p:cNvSpPr/>
          <p:nvPr/>
        </p:nvSpPr>
        <p:spPr>
          <a:xfrm>
            <a:off x="209550" y="1229323"/>
            <a:ext cx="8667750" cy="1458515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 descr="Medical">
            <a:extLst>
              <a:ext uri="{FF2B5EF4-FFF2-40B4-BE49-F238E27FC236}">
                <a16:creationId xmlns:a16="http://schemas.microsoft.com/office/drawing/2014/main" id="{7BF503F2-C3E0-411C-B36D-3A5B9B919242}"/>
              </a:ext>
            </a:extLst>
          </p:cNvPr>
          <p:cNvSpPr/>
          <p:nvPr/>
        </p:nvSpPr>
        <p:spPr>
          <a:xfrm>
            <a:off x="345092" y="1557489"/>
            <a:ext cx="614653" cy="80218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9A12AB-FD9E-4139-B3E3-CCC0D8196316}"/>
              </a:ext>
            </a:extLst>
          </p:cNvPr>
          <p:cNvSpPr/>
          <p:nvPr/>
        </p:nvSpPr>
        <p:spPr>
          <a:xfrm>
            <a:off x="979117" y="1229323"/>
            <a:ext cx="3900487" cy="1458515"/>
          </a:xfrm>
          <a:custGeom>
            <a:avLst/>
            <a:gdLst>
              <a:gd name="connsiteX0" fmla="*/ 0 w 4892039"/>
              <a:gd name="connsiteY0" fmla="*/ 0 h 1401647"/>
              <a:gd name="connsiteX1" fmla="*/ 4892039 w 4892039"/>
              <a:gd name="connsiteY1" fmla="*/ 0 h 1401647"/>
              <a:gd name="connsiteX2" fmla="*/ 4892039 w 4892039"/>
              <a:gd name="connsiteY2" fmla="*/ 1401647 h 1401647"/>
              <a:gd name="connsiteX3" fmla="*/ 0 w 4892039"/>
              <a:gd name="connsiteY3" fmla="*/ 1401647 h 1401647"/>
              <a:gd name="connsiteX4" fmla="*/ 0 w 4892039"/>
              <a:gd name="connsiteY4" fmla="*/ 0 h 140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2039" h="1401647">
                <a:moveTo>
                  <a:pt x="0" y="0"/>
                </a:moveTo>
                <a:lnTo>
                  <a:pt x="4892039" y="0"/>
                </a:lnTo>
                <a:lnTo>
                  <a:pt x="4892039" y="1401647"/>
                </a:lnTo>
                <a:lnTo>
                  <a:pt x="0" y="1401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341" tIns="148341" rIns="148341" bIns="148341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Reduce “Fraud, Abuse and Waste”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F55583-AC49-4760-B45B-B8070D74BB3B}"/>
              </a:ext>
            </a:extLst>
          </p:cNvPr>
          <p:cNvSpPr/>
          <p:nvPr/>
        </p:nvSpPr>
        <p:spPr>
          <a:xfrm>
            <a:off x="4685187" y="1229323"/>
            <a:ext cx="3887457" cy="1458515"/>
          </a:xfrm>
          <a:custGeom>
            <a:avLst/>
            <a:gdLst>
              <a:gd name="connsiteX0" fmla="*/ 0 w 4360257"/>
              <a:gd name="connsiteY0" fmla="*/ 0 h 1401647"/>
              <a:gd name="connsiteX1" fmla="*/ 4360257 w 4360257"/>
              <a:gd name="connsiteY1" fmla="*/ 0 h 1401647"/>
              <a:gd name="connsiteX2" fmla="*/ 4360257 w 4360257"/>
              <a:gd name="connsiteY2" fmla="*/ 1401647 h 1401647"/>
              <a:gd name="connsiteX3" fmla="*/ 0 w 4360257"/>
              <a:gd name="connsiteY3" fmla="*/ 1401647 h 1401647"/>
              <a:gd name="connsiteX4" fmla="*/ 0 w 4360257"/>
              <a:gd name="connsiteY4" fmla="*/ 0 h 140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0257" h="1401647">
                <a:moveTo>
                  <a:pt x="0" y="0"/>
                </a:moveTo>
                <a:lnTo>
                  <a:pt x="4360257" y="0"/>
                </a:lnTo>
                <a:lnTo>
                  <a:pt x="4360257" y="1401647"/>
                </a:lnTo>
                <a:lnTo>
                  <a:pt x="0" y="1401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341" tIns="148341" rIns="148341" bIns="148341" numCol="1" spcCol="1270" anchor="ctr" anchorCtr="0">
            <a:noAutofit/>
          </a:bodyPr>
          <a:lstStyle/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1600" kern="1200" dirty="0"/>
              <a:t>Impacts across agencies including FCC, CMS, HRSA</a:t>
            </a:r>
          </a:p>
          <a:p>
            <a:pPr marL="285750" lvl="0" indent="-28575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1600" kern="1200" dirty="0"/>
              <a:t>Reduce drug costs – 340B </a:t>
            </a:r>
          </a:p>
          <a:p>
            <a:pPr marL="285750" lvl="0" indent="-28575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1600" kern="1200" dirty="0"/>
              <a:t>Reduce redundancies of care (care coordination)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E2F39F-E3A0-4A52-93D7-4502E35D5475}"/>
              </a:ext>
            </a:extLst>
          </p:cNvPr>
          <p:cNvSpPr/>
          <p:nvPr/>
        </p:nvSpPr>
        <p:spPr>
          <a:xfrm>
            <a:off x="209550" y="2782963"/>
            <a:ext cx="8667750" cy="1458515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 descr="Doctor">
            <a:extLst>
              <a:ext uri="{FF2B5EF4-FFF2-40B4-BE49-F238E27FC236}">
                <a16:creationId xmlns:a16="http://schemas.microsoft.com/office/drawing/2014/main" id="{E72D928C-DE30-420B-872B-5624A71AA434}"/>
              </a:ext>
            </a:extLst>
          </p:cNvPr>
          <p:cNvSpPr/>
          <p:nvPr/>
        </p:nvSpPr>
        <p:spPr>
          <a:xfrm>
            <a:off x="345092" y="3111129"/>
            <a:ext cx="614653" cy="80218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FC3A1CF-A614-44FF-9CF5-C32254DFDC87}"/>
              </a:ext>
            </a:extLst>
          </p:cNvPr>
          <p:cNvSpPr/>
          <p:nvPr/>
        </p:nvSpPr>
        <p:spPr>
          <a:xfrm>
            <a:off x="979117" y="2782963"/>
            <a:ext cx="3900487" cy="1458515"/>
          </a:xfrm>
          <a:custGeom>
            <a:avLst/>
            <a:gdLst>
              <a:gd name="connsiteX0" fmla="*/ 0 w 4892039"/>
              <a:gd name="connsiteY0" fmla="*/ 0 h 1401647"/>
              <a:gd name="connsiteX1" fmla="*/ 4892039 w 4892039"/>
              <a:gd name="connsiteY1" fmla="*/ 0 h 1401647"/>
              <a:gd name="connsiteX2" fmla="*/ 4892039 w 4892039"/>
              <a:gd name="connsiteY2" fmla="*/ 1401647 h 1401647"/>
              <a:gd name="connsiteX3" fmla="*/ 0 w 4892039"/>
              <a:gd name="connsiteY3" fmla="*/ 1401647 h 1401647"/>
              <a:gd name="connsiteX4" fmla="*/ 0 w 4892039"/>
              <a:gd name="connsiteY4" fmla="*/ 0 h 140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2039" h="1401647">
                <a:moveTo>
                  <a:pt x="0" y="0"/>
                </a:moveTo>
                <a:lnTo>
                  <a:pt x="4892039" y="0"/>
                </a:lnTo>
                <a:lnTo>
                  <a:pt x="4892039" y="1401647"/>
                </a:lnTo>
                <a:lnTo>
                  <a:pt x="0" y="1401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341" tIns="148341" rIns="148341" bIns="148341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Increase Transparency in Health Care Costs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4F794F-95BF-4B2A-A18D-F7F533B71D7C}"/>
              </a:ext>
            </a:extLst>
          </p:cNvPr>
          <p:cNvSpPr/>
          <p:nvPr/>
        </p:nvSpPr>
        <p:spPr>
          <a:xfrm>
            <a:off x="4685187" y="2782964"/>
            <a:ext cx="4192113" cy="1458515"/>
          </a:xfrm>
          <a:custGeom>
            <a:avLst/>
            <a:gdLst>
              <a:gd name="connsiteX0" fmla="*/ 0 w 4360257"/>
              <a:gd name="connsiteY0" fmla="*/ 0 h 1401647"/>
              <a:gd name="connsiteX1" fmla="*/ 4360257 w 4360257"/>
              <a:gd name="connsiteY1" fmla="*/ 0 h 1401647"/>
              <a:gd name="connsiteX2" fmla="*/ 4360257 w 4360257"/>
              <a:gd name="connsiteY2" fmla="*/ 1401647 h 1401647"/>
              <a:gd name="connsiteX3" fmla="*/ 0 w 4360257"/>
              <a:gd name="connsiteY3" fmla="*/ 1401647 h 1401647"/>
              <a:gd name="connsiteX4" fmla="*/ 0 w 4360257"/>
              <a:gd name="connsiteY4" fmla="*/ 0 h 140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0257" h="1401647">
                <a:moveTo>
                  <a:pt x="0" y="0"/>
                </a:moveTo>
                <a:lnTo>
                  <a:pt x="4360257" y="0"/>
                </a:lnTo>
                <a:lnTo>
                  <a:pt x="4360257" y="1401647"/>
                </a:lnTo>
                <a:lnTo>
                  <a:pt x="0" y="1401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341" tIns="148341" rIns="148341" bIns="148341" numCol="1" spcCol="1270" anchor="ctr" anchorCtr="0">
            <a:noAutofit/>
          </a:bodyPr>
          <a:lstStyle/>
          <a:p>
            <a:pPr marL="285750" lvl="0" indent="-28575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1600" kern="1200" dirty="0"/>
              <a:t>Give patient access to their own medical records </a:t>
            </a:r>
          </a:p>
          <a:p>
            <a:pPr marL="285750" lvl="0" indent="-28575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1600" kern="1200" dirty="0"/>
              <a:t>Open Health record systems to “big data” for analytics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6E07CDC5-5159-447F-B729-AC7E6722A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31277"/>
            <a:ext cx="3533064" cy="5438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8919" tIns="34523" rIns="68919" bIns="34523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68428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3200" i="1" kern="1200" dirty="0">
                <a:solidFill>
                  <a:srgbClr val="0070C0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Federal Priorities</a:t>
            </a:r>
            <a:endParaRPr lang="en-US" sz="3200" i="1" u="sng" kern="1200" dirty="0">
              <a:solidFill>
                <a:srgbClr val="0070C0"/>
              </a:solidFill>
              <a:latin typeface="Arial" panose="020B0604020202020204" pitchFamily="34" charset="0"/>
              <a:ea typeface="ヒラギノ角ゴ ProN W3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A48D7B-A0CE-4C71-ADD5-A05E82F96753}"/>
              </a:ext>
            </a:extLst>
          </p:cNvPr>
          <p:cNvGrpSpPr/>
          <p:nvPr/>
        </p:nvGrpSpPr>
        <p:grpSpPr>
          <a:xfrm>
            <a:off x="209550" y="4760579"/>
            <a:ext cx="2254316" cy="1349372"/>
            <a:chOff x="873204" y="559115"/>
            <a:chExt cx="2295316" cy="2295316"/>
          </a:xfrm>
          <a:solidFill>
            <a:srgbClr val="607C8C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15210B4-78B0-42BB-9B97-EB5609606399}"/>
                </a:ext>
              </a:extLst>
            </p:cNvPr>
            <p:cNvSpPr/>
            <p:nvPr/>
          </p:nvSpPr>
          <p:spPr>
            <a:xfrm>
              <a:off x="873204" y="559115"/>
              <a:ext cx="2295316" cy="229531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2475F5EC-D61E-4176-8397-5072E164D6B4}"/>
                </a:ext>
              </a:extLst>
            </p:cNvPr>
            <p:cNvSpPr txBox="1"/>
            <p:nvPr/>
          </p:nvSpPr>
          <p:spPr>
            <a:xfrm>
              <a:off x="985252" y="671163"/>
              <a:ext cx="2071220" cy="20712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ONC Information Blocking Rule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4308D7-84DC-4A0C-BE1E-49A2D6C2D67A}"/>
              </a:ext>
            </a:extLst>
          </p:cNvPr>
          <p:cNvGrpSpPr/>
          <p:nvPr/>
        </p:nvGrpSpPr>
        <p:grpSpPr>
          <a:xfrm>
            <a:off x="2906828" y="4779184"/>
            <a:ext cx="2722636" cy="1349372"/>
            <a:chOff x="3345083" y="559115"/>
            <a:chExt cx="2295316" cy="2295316"/>
          </a:xfrm>
          <a:solidFill>
            <a:srgbClr val="FF883C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9C0D0F1-5ED7-488C-ABC8-A1EF7E253336}"/>
                </a:ext>
              </a:extLst>
            </p:cNvPr>
            <p:cNvSpPr/>
            <p:nvPr/>
          </p:nvSpPr>
          <p:spPr>
            <a:xfrm>
              <a:off x="3345083" y="559115"/>
              <a:ext cx="2295316" cy="229531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E72C6E62-484C-403B-AB87-785EA90E6163}"/>
                </a:ext>
              </a:extLst>
            </p:cNvPr>
            <p:cNvSpPr txBox="1"/>
            <p:nvPr/>
          </p:nvSpPr>
          <p:spPr>
            <a:xfrm>
              <a:off x="3457131" y="671163"/>
              <a:ext cx="2071220" cy="20712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CMS Interoperability </a:t>
              </a:r>
              <a:r>
                <a:rPr lang="en-US" sz="2000" dirty="0"/>
                <a:t>Rule</a:t>
              </a:r>
              <a:br>
                <a:rPr lang="en-US" sz="2000" dirty="0"/>
              </a:br>
              <a:r>
                <a:rPr lang="en-US" sz="2000" dirty="0"/>
                <a:t>(Providers over Paperwork)</a:t>
              </a:r>
              <a:endParaRPr lang="en-US" sz="2000" kern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DBD4BC-0348-4902-84D9-23D4EA2BFC39}"/>
              </a:ext>
            </a:extLst>
          </p:cNvPr>
          <p:cNvGrpSpPr/>
          <p:nvPr/>
        </p:nvGrpSpPr>
        <p:grpSpPr>
          <a:xfrm>
            <a:off x="6121667" y="4760579"/>
            <a:ext cx="2812783" cy="1261911"/>
            <a:chOff x="873204" y="3030994"/>
            <a:chExt cx="2295316" cy="2295316"/>
          </a:xfrm>
          <a:solidFill>
            <a:srgbClr val="1D8340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5F9D941-F9A6-43E9-B4EC-03110304A4CC}"/>
                </a:ext>
              </a:extLst>
            </p:cNvPr>
            <p:cNvSpPr/>
            <p:nvPr/>
          </p:nvSpPr>
          <p:spPr>
            <a:xfrm>
              <a:off x="873204" y="3030994"/>
              <a:ext cx="2295316" cy="229531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8">
              <a:extLst>
                <a:ext uri="{FF2B5EF4-FFF2-40B4-BE49-F238E27FC236}">
                  <a16:creationId xmlns:a16="http://schemas.microsoft.com/office/drawing/2014/main" id="{88F67DED-2DEA-496F-ACD8-863820274ADE}"/>
                </a:ext>
              </a:extLst>
            </p:cNvPr>
            <p:cNvSpPr txBox="1"/>
            <p:nvPr/>
          </p:nvSpPr>
          <p:spPr>
            <a:xfrm>
              <a:off x="985252" y="3143042"/>
              <a:ext cx="2071220" cy="20712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Trusted Exchange Framework and Common Agreement (TEFCA)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90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A11336-85BE-4426-9B63-781A79E711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C3047-6660-4076-87F9-6966EB0F3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73" b="37300"/>
          <a:stretch/>
        </p:blipFill>
        <p:spPr>
          <a:xfrm>
            <a:off x="128300" y="1628775"/>
            <a:ext cx="8887399" cy="1666875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D5C057AE-09B7-4859-AC9B-5AE048F3D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08" y="1027204"/>
            <a:ext cx="8431731" cy="5438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8919" tIns="34523" rIns="68919" bIns="34523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428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3200" i="1" kern="1200" dirty="0">
                <a:solidFill>
                  <a:srgbClr val="0070C0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The Changing Competitive Landscape</a:t>
            </a:r>
            <a:endParaRPr lang="en-US" sz="3200" i="1" u="sng" kern="1200" dirty="0">
              <a:solidFill>
                <a:srgbClr val="0070C0"/>
              </a:solidFill>
              <a:latin typeface="Arial" panose="020B0604020202020204" pitchFamily="34" charset="0"/>
              <a:ea typeface="ヒラギノ角ゴ ProN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02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A11336-85BE-4426-9B63-781A79E711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C3047-6660-4076-87F9-6966EB0F3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74"/>
          <a:stretch/>
        </p:blipFill>
        <p:spPr>
          <a:xfrm>
            <a:off x="128300" y="1628774"/>
            <a:ext cx="8887399" cy="3319277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835CD383-318F-4875-A9D7-C9F36570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08" y="1027204"/>
            <a:ext cx="8431731" cy="5438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8919" tIns="34523" rIns="68919" bIns="34523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428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3200" i="1" kern="1200" dirty="0">
                <a:solidFill>
                  <a:srgbClr val="0070C0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The Changing Competitive Landscape</a:t>
            </a:r>
            <a:endParaRPr lang="en-US" sz="3200" i="1" u="sng" kern="1200" dirty="0">
              <a:solidFill>
                <a:srgbClr val="0070C0"/>
              </a:solidFill>
              <a:latin typeface="Arial" panose="020B0604020202020204" pitchFamily="34" charset="0"/>
              <a:ea typeface="ヒラギノ角ゴ ProN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74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9C2DB7-1D01-4B6E-A573-D7292D2898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1E326-9B36-430E-B0B5-CAF910A60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150"/>
          <a:stretch/>
        </p:blipFill>
        <p:spPr>
          <a:xfrm>
            <a:off x="125009" y="1830005"/>
            <a:ext cx="8893981" cy="1818070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6CF1EF63-646E-4ABF-BCB7-AC603850D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08" y="1027204"/>
            <a:ext cx="8431731" cy="5438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8919" tIns="34523" rIns="68919" bIns="34523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428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3200" i="1" kern="1200" dirty="0">
                <a:solidFill>
                  <a:srgbClr val="0070C0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The Changing Competitive Landscape</a:t>
            </a:r>
            <a:endParaRPr lang="en-US" sz="3200" i="1" u="sng" kern="1200" dirty="0">
              <a:solidFill>
                <a:srgbClr val="0070C0"/>
              </a:solidFill>
              <a:latin typeface="Arial" panose="020B0604020202020204" pitchFamily="34" charset="0"/>
              <a:ea typeface="ヒラギノ角ゴ ProN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4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9C2DB7-1D01-4B6E-A573-D7292D2898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1E326-9B36-430E-B0B5-CAF910A60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9" y="1830005"/>
            <a:ext cx="8893981" cy="3197990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2625732D-0A79-4471-BB3B-CF8C2E67C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08" y="1027204"/>
            <a:ext cx="8431731" cy="5438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8919" tIns="34523" rIns="68919" bIns="34523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428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3200" i="1" kern="1200" dirty="0">
                <a:solidFill>
                  <a:srgbClr val="0070C0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The Changing Competitive Landscape</a:t>
            </a:r>
            <a:endParaRPr lang="en-US" sz="3200" i="1" u="sng" kern="1200" dirty="0">
              <a:solidFill>
                <a:srgbClr val="0070C0"/>
              </a:solidFill>
              <a:latin typeface="Arial" panose="020B0604020202020204" pitchFamily="34" charset="0"/>
              <a:ea typeface="ヒラギノ角ゴ ProN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0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gital transformation healthcare patient">
            <a:extLst>
              <a:ext uri="{FF2B5EF4-FFF2-40B4-BE49-F238E27FC236}">
                <a16:creationId xmlns:a16="http://schemas.microsoft.com/office/drawing/2014/main" id="{7D26A60E-65DC-4EBF-BD5B-9C5E5BC53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r="1985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A2077-B44A-437B-A827-88362DB7CAC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94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C3547-EC88-4DA5-B5C1-8792E1310A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pic>
        <p:nvPicPr>
          <p:cNvPr id="6146" name="Picture 2" descr="Image result for industry disruption comes from outside">
            <a:extLst>
              <a:ext uri="{FF2B5EF4-FFF2-40B4-BE49-F238E27FC236}">
                <a16:creationId xmlns:a16="http://schemas.microsoft.com/office/drawing/2014/main" id="{8050DFDB-2E52-4FC0-8398-EFACB80DA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93" y="1047882"/>
            <a:ext cx="5361751" cy="536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E55041-5BB2-493E-A58B-FD3A7CA0846E}"/>
              </a:ext>
            </a:extLst>
          </p:cNvPr>
          <p:cNvSpPr txBox="1"/>
          <p:nvPr/>
        </p:nvSpPr>
        <p:spPr>
          <a:xfrm>
            <a:off x="4620125" y="1145406"/>
            <a:ext cx="2313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Big Tech</a:t>
            </a:r>
          </a:p>
          <a:p>
            <a:r>
              <a:rPr lang="en-US" sz="1800" dirty="0"/>
              <a:t>Federal Regulations</a:t>
            </a:r>
          </a:p>
          <a:p>
            <a:r>
              <a:rPr lang="en-US" sz="1800" dirty="0"/>
              <a:t>Investor Community</a:t>
            </a:r>
          </a:p>
          <a:p>
            <a:r>
              <a:rPr lang="en-US" sz="1800" dirty="0"/>
              <a:t>Consumerization</a:t>
            </a:r>
          </a:p>
        </p:txBody>
      </p:sp>
    </p:spTree>
    <p:extLst>
      <p:ext uri="{BB962C8B-B14F-4D97-AF65-F5344CB8AC3E}">
        <p14:creationId xmlns:p14="http://schemas.microsoft.com/office/powerpoint/2010/main" val="4016106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FBDE-C5A6-40B7-BEC1-3478A0E4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17220"/>
            <a:ext cx="8229600" cy="1143000"/>
          </a:xfrm>
        </p:spPr>
        <p:txBody>
          <a:bodyPr/>
          <a:lstStyle/>
          <a:p>
            <a:pPr marL="25400"/>
            <a:r>
              <a:rPr lang="en-US" i="1" dirty="0"/>
              <a:t>The consumerization of healthcare will continue to accelerate – there is no road back and leading organizations are already preparing</a:t>
            </a:r>
            <a:br>
              <a:rPr lang="en-US" i="1" dirty="0"/>
            </a:br>
            <a:br>
              <a:rPr lang="en-US" i="1" dirty="0"/>
            </a:br>
            <a:br>
              <a:rPr lang="en-US" i="1" dirty="0"/>
            </a:br>
            <a:endParaRPr lang="en-US" sz="28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83A86D-3E70-4B96-9B54-CB76D587F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29884-B567-4041-964B-CAD9F20D6F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216E4-557E-4860-BE57-772CC59FD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94" y="1364159"/>
            <a:ext cx="2590198" cy="46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17C62B-5E26-4C0B-900D-09E9B9FF2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7" r="5716"/>
          <a:stretch/>
        </p:blipFill>
        <p:spPr>
          <a:xfrm>
            <a:off x="3233007" y="1429851"/>
            <a:ext cx="2653008" cy="447341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63EA0D6-FF3B-4606-8551-CBE94E82D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572" y="1364160"/>
            <a:ext cx="25902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41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C3547-EC88-4DA5-B5C1-8792E1310A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967DF-E842-428B-A802-C3F6AEB7E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7" y="1255720"/>
            <a:ext cx="8695270" cy="42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38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FADB28-68BC-466F-9863-A125F82D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26" y="2066925"/>
            <a:ext cx="7772400" cy="1362075"/>
          </a:xfrm>
        </p:spPr>
        <p:txBody>
          <a:bodyPr/>
          <a:lstStyle/>
          <a:p>
            <a:pPr algn="ctr"/>
            <a:r>
              <a:rPr lang="en-US" sz="4400" b="0" i="1" dirty="0"/>
              <a:t>If “software is eating the world,” then what is it having for the next course?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9A877-B1A5-49CC-BABB-4A27ABE98E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70258C-97C4-4A59-883B-F18F3C82439D}"/>
              </a:ext>
            </a:extLst>
          </p:cNvPr>
          <p:cNvSpPr/>
          <p:nvPr/>
        </p:nvSpPr>
        <p:spPr>
          <a:xfrm>
            <a:off x="4427621" y="6034433"/>
            <a:ext cx="4716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Georgia" panose="02040502050405020303" pitchFamily="18" charset="0"/>
              </a:rPr>
              <a:t>(1) Marc Andreessen, co-founder &amp; general partner of VC firm Andreessen Horowitz, published in The Wall Street Journal in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6440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52412-5F57-4F0B-8B7C-1D313978FA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8194" name="Picture 2" descr="Image result for ai different technologies">
            <a:extLst>
              <a:ext uri="{FF2B5EF4-FFF2-40B4-BE49-F238E27FC236}">
                <a16:creationId xmlns:a16="http://schemas.microsoft.com/office/drawing/2014/main" id="{271D8779-F2F8-427D-81D0-3966ADF74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r="5380"/>
          <a:stretch/>
        </p:blipFill>
        <p:spPr bwMode="auto">
          <a:xfrm>
            <a:off x="180974" y="1010654"/>
            <a:ext cx="6953251" cy="539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A35E17-737E-47BE-8249-F22B0D07F239}"/>
              </a:ext>
            </a:extLst>
          </p:cNvPr>
          <p:cNvSpPr txBox="1">
            <a:spLocks/>
          </p:cNvSpPr>
          <p:nvPr/>
        </p:nvSpPr>
        <p:spPr>
          <a:xfrm>
            <a:off x="3733800" y="195782"/>
            <a:ext cx="5387261" cy="465483"/>
          </a:xfrm>
          <a:prstGeom prst="rect">
            <a:avLst/>
          </a:prstGeom>
        </p:spPr>
        <p:txBody>
          <a:bodyPr vert="horz" lIns="0" tIns="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</a:rPr>
              <a:t>Q: Will algorithms become more important to the drug discovery process as petri dishes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5046C2-264E-42A2-8107-2DFD40E76413}"/>
              </a:ext>
            </a:extLst>
          </p:cNvPr>
          <p:cNvSpPr/>
          <p:nvPr/>
        </p:nvSpPr>
        <p:spPr>
          <a:xfrm>
            <a:off x="7134225" y="1859518"/>
            <a:ext cx="19868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Roboto" panose="02000000000000000000" pitchFamily="2" charset="0"/>
              </a:rPr>
              <a:t>Assist</a:t>
            </a:r>
          </a:p>
          <a:p>
            <a:endParaRPr lang="en-US" sz="2400" b="1" i="1" dirty="0">
              <a:solidFill>
                <a:srgbClr val="0070C0"/>
              </a:solidFill>
              <a:latin typeface="Roboto" panose="02000000000000000000" pitchFamily="2" charset="0"/>
            </a:endParaRPr>
          </a:p>
          <a:p>
            <a:endParaRPr lang="en-US" sz="2400" b="1" i="1" dirty="0">
              <a:solidFill>
                <a:srgbClr val="0070C0"/>
              </a:solidFill>
              <a:latin typeface="Roboto" panose="02000000000000000000" pitchFamily="2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Roboto" panose="02000000000000000000" pitchFamily="2" charset="0"/>
              </a:rPr>
              <a:t>Augment</a:t>
            </a:r>
          </a:p>
          <a:p>
            <a:endParaRPr lang="en-US" sz="2400" b="1" i="1" dirty="0">
              <a:solidFill>
                <a:srgbClr val="0070C0"/>
              </a:solidFill>
              <a:latin typeface="Roboto" panose="02000000000000000000" pitchFamily="2" charset="0"/>
            </a:endParaRPr>
          </a:p>
          <a:p>
            <a:endParaRPr lang="en-US" sz="2400" b="1" i="1" dirty="0">
              <a:solidFill>
                <a:srgbClr val="0070C0"/>
              </a:solidFill>
              <a:latin typeface="Roboto" panose="02000000000000000000" pitchFamily="2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Roboto" panose="02000000000000000000" pitchFamily="2" charset="0"/>
              </a:rPr>
              <a:t>Autonomous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42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A11E3-98AF-4CEC-BE4C-DCA3C4176A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328E8-B8E6-4692-A13D-B1EA465AA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59" y="1161699"/>
            <a:ext cx="1529721" cy="2788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438598-9479-4000-B924-AEB1CC487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773" y="1057167"/>
            <a:ext cx="1674100" cy="2998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F5CB9B-E736-4AF8-8E87-C9E0962E4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49" y="1989841"/>
            <a:ext cx="1529721" cy="2997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3106C1-468C-4456-AA20-4D22DAA77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810" y="3297603"/>
            <a:ext cx="1529721" cy="25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46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727A7-76DC-451D-BEF2-F405DACF23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pic>
        <p:nvPicPr>
          <p:cNvPr id="12290" name="Picture 2" descr="Image result for fusing genetics and technology">
            <a:extLst>
              <a:ext uri="{FF2B5EF4-FFF2-40B4-BE49-F238E27FC236}">
                <a16:creationId xmlns:a16="http://schemas.microsoft.com/office/drawing/2014/main" id="{1774E45D-CD20-4806-BFDB-B12A34C6D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2" t="19146" r="17689"/>
          <a:stretch/>
        </p:blipFill>
        <p:spPr bwMode="auto">
          <a:xfrm rot="5400000">
            <a:off x="3758666" y="-1453582"/>
            <a:ext cx="972152" cy="5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ABFEF8-8F12-4557-B621-A7623C151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" t="5085" r="1112"/>
          <a:stretch/>
        </p:blipFill>
        <p:spPr>
          <a:xfrm>
            <a:off x="144400" y="2299229"/>
            <a:ext cx="8855200" cy="35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46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727A7-76DC-451D-BEF2-F405DACF23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93403-5C5A-45A8-BB01-5341702B3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736"/>
            <a:ext cx="2323176" cy="2026974"/>
          </a:xfrm>
          <a:prstGeom prst="rect">
            <a:avLst/>
          </a:prstGeom>
        </p:spPr>
      </p:pic>
      <p:pic>
        <p:nvPicPr>
          <p:cNvPr id="6" name="Picture 2" descr="Image result for fusing gut microbiome and technology">
            <a:extLst>
              <a:ext uri="{FF2B5EF4-FFF2-40B4-BE49-F238E27FC236}">
                <a16:creationId xmlns:a16="http://schemas.microsoft.com/office/drawing/2014/main" id="{335596B9-EB63-4358-8F9E-5DF6F60A2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41" y="2570384"/>
            <a:ext cx="6400802" cy="39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8AA414D2-F7ED-4863-8937-358A5C05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682" y="971196"/>
            <a:ext cx="6551317" cy="1362075"/>
          </a:xfrm>
        </p:spPr>
        <p:txBody>
          <a:bodyPr/>
          <a:lstStyle/>
          <a:p>
            <a:pPr algn="ctr"/>
            <a:r>
              <a:rPr lang="en-US" sz="2400" b="0" i="1" dirty="0"/>
              <a:t>Understanding of the gut microbiome in the next 20 years will be equivalent to what we’ve learned from the sequencing of the human genome in the last 20 years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EE7C0B5-1EC3-4000-AB9D-911773500BFB}"/>
              </a:ext>
            </a:extLst>
          </p:cNvPr>
          <p:cNvSpPr/>
          <p:nvPr/>
        </p:nvSpPr>
        <p:spPr>
          <a:xfrm>
            <a:off x="909175" y="3248201"/>
            <a:ext cx="504825" cy="876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F9CD147-B27E-4433-B4E6-E8F19E2E86B0}"/>
              </a:ext>
            </a:extLst>
          </p:cNvPr>
          <p:cNvSpPr txBox="1">
            <a:spLocks/>
          </p:cNvSpPr>
          <p:nvPr/>
        </p:nvSpPr>
        <p:spPr>
          <a:xfrm>
            <a:off x="-73196" y="4540167"/>
            <a:ext cx="2469566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0" i="1" dirty="0">
                <a:solidFill>
                  <a:schemeClr val="tx1"/>
                </a:solidFill>
                <a:latin typeface="Eras Bold ITC" panose="020B0907030504020204" pitchFamily="34" charset="0"/>
              </a:rPr>
              <a:t>Gastro-intestinal</a:t>
            </a:r>
          </a:p>
          <a:p>
            <a:r>
              <a:rPr lang="en-US" sz="1800" b="0" i="1" dirty="0">
                <a:solidFill>
                  <a:schemeClr val="tx1"/>
                </a:solidFill>
                <a:latin typeface="Eras Bold ITC" panose="020B0907030504020204" pitchFamily="34" charset="0"/>
              </a:rPr>
              <a:t>Endocrine</a:t>
            </a:r>
          </a:p>
          <a:p>
            <a:r>
              <a:rPr lang="en-US" sz="1800" b="0" i="1" dirty="0">
                <a:solidFill>
                  <a:schemeClr val="tx1"/>
                </a:solidFill>
                <a:latin typeface="Eras Bold ITC" panose="020B0907030504020204" pitchFamily="34" charset="0"/>
              </a:rPr>
              <a:t>Cardiovascular</a:t>
            </a:r>
          </a:p>
          <a:p>
            <a:r>
              <a:rPr lang="en-US" sz="1800" b="0" i="1" dirty="0">
                <a:solidFill>
                  <a:schemeClr val="tx1"/>
                </a:solidFill>
                <a:latin typeface="Eras Bold ITC" panose="020B0907030504020204" pitchFamily="34" charset="0"/>
              </a:rPr>
              <a:t>Neurological</a:t>
            </a:r>
          </a:p>
          <a:p>
            <a:r>
              <a:rPr lang="en-US" sz="1800" b="0" i="1" dirty="0">
                <a:solidFill>
                  <a:schemeClr val="tx1"/>
                </a:solidFill>
                <a:latin typeface="Eras Bold ITC" panose="020B0907030504020204" pitchFamily="34" charset="0"/>
              </a:rPr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3187519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727A7-76DC-451D-BEF2-F405DACF23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pic>
        <p:nvPicPr>
          <p:cNvPr id="7170" name="Picture 2" descr="Image result for health versus healthcare">
            <a:extLst>
              <a:ext uri="{FF2B5EF4-FFF2-40B4-BE49-F238E27FC236}">
                <a16:creationId xmlns:a16="http://schemas.microsoft.com/office/drawing/2014/main" id="{220F00A7-F35E-4F62-9BEF-A62BD6099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7"/>
          <a:stretch/>
        </p:blipFill>
        <p:spPr bwMode="auto">
          <a:xfrm>
            <a:off x="1262512" y="1102995"/>
            <a:ext cx="6014187" cy="522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4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F21F20DA-B99D-45C6-8E5A-AD3796467D04}"/>
              </a:ext>
            </a:extLst>
          </p:cNvPr>
          <p:cNvSpPr txBox="1">
            <a:spLocks/>
          </p:cNvSpPr>
          <p:nvPr/>
        </p:nvSpPr>
        <p:spPr>
          <a:xfrm>
            <a:off x="8600686" y="6397841"/>
            <a:ext cx="27334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457200">
              <a:buClrTx/>
              <a:buFontTx/>
              <a:buNone/>
            </a:pPr>
            <a:fld id="{0FE39AC3-0E75-AD46-AE71-AE18BB921AE3}" type="slidenum">
              <a:rPr lang="en-US" sz="900" kern="1200" smtClean="0">
                <a:solidFill>
                  <a:srgbClr val="FFFFFF">
                    <a:lumMod val="50000"/>
                  </a:srgbClr>
                </a:solidFill>
                <a:ea typeface="+mn-ea"/>
              </a:rPr>
              <a:pPr algn="l" defTabSz="457200">
                <a:buClrTx/>
                <a:buFontTx/>
                <a:buNone/>
              </a:pPr>
              <a:t>3</a:t>
            </a:fld>
            <a:endParaRPr lang="en-US" sz="900" kern="1200" dirty="0">
              <a:solidFill>
                <a:srgbClr val="FFFFFF">
                  <a:lumMod val="50000"/>
                </a:srgbClr>
              </a:solidFill>
              <a:ea typeface="+mn-ea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31E8E0B-EE05-449C-911D-34E2D5EF54A7}"/>
              </a:ext>
            </a:extLst>
          </p:cNvPr>
          <p:cNvSpPr/>
          <p:nvPr/>
        </p:nvSpPr>
        <p:spPr>
          <a:xfrm>
            <a:off x="2800015" y="1848563"/>
            <a:ext cx="3810000" cy="3810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E4D93A8-444C-44B8-9EA9-BF059E97ACD7}"/>
              </a:ext>
            </a:extLst>
          </p:cNvPr>
          <p:cNvSpPr/>
          <p:nvPr/>
        </p:nvSpPr>
        <p:spPr>
          <a:xfrm>
            <a:off x="3142915" y="2229563"/>
            <a:ext cx="3124200" cy="304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Provider Challenges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Revenues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Cost Structure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Care Quality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Patient Mix / Access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Consumerization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Patient Relationship</a:t>
            </a:r>
          </a:p>
        </p:txBody>
      </p:sp>
      <p:sp>
        <p:nvSpPr>
          <p:cNvPr id="40" name="Right Arrow 6">
            <a:extLst>
              <a:ext uri="{FF2B5EF4-FFF2-40B4-BE49-F238E27FC236}">
                <a16:creationId xmlns:a16="http://schemas.microsoft.com/office/drawing/2014/main" id="{4967BEEE-4605-46DE-961A-F07BE9B3269C}"/>
              </a:ext>
            </a:extLst>
          </p:cNvPr>
          <p:cNvSpPr/>
          <p:nvPr/>
        </p:nvSpPr>
        <p:spPr>
          <a:xfrm rot="1797102">
            <a:off x="1049439" y="1552892"/>
            <a:ext cx="1691737" cy="2214464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ight Arrow 7">
            <a:extLst>
              <a:ext uri="{FF2B5EF4-FFF2-40B4-BE49-F238E27FC236}">
                <a16:creationId xmlns:a16="http://schemas.microsoft.com/office/drawing/2014/main" id="{469BC2E0-81E1-42B2-B787-70CCEE656781}"/>
              </a:ext>
            </a:extLst>
          </p:cNvPr>
          <p:cNvSpPr/>
          <p:nvPr/>
        </p:nvSpPr>
        <p:spPr>
          <a:xfrm rot="12406541">
            <a:off x="6307680" y="4066112"/>
            <a:ext cx="2048321" cy="218809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ight Arrow 8">
            <a:extLst>
              <a:ext uri="{FF2B5EF4-FFF2-40B4-BE49-F238E27FC236}">
                <a16:creationId xmlns:a16="http://schemas.microsoft.com/office/drawing/2014/main" id="{D7E4F1E4-3A63-41FB-AF69-43455EAED3AA}"/>
              </a:ext>
            </a:extLst>
          </p:cNvPr>
          <p:cNvSpPr/>
          <p:nvPr/>
        </p:nvSpPr>
        <p:spPr>
          <a:xfrm rot="19802898">
            <a:off x="1166234" y="4064250"/>
            <a:ext cx="1831205" cy="2135146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1DF23F-92F7-44ED-B507-23F6B22936DA}"/>
              </a:ext>
            </a:extLst>
          </p:cNvPr>
          <p:cNvSpPr txBox="1"/>
          <p:nvPr/>
        </p:nvSpPr>
        <p:spPr>
          <a:xfrm>
            <a:off x="1060424" y="2229277"/>
            <a:ext cx="1498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Value Based Care Models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A9D6DB-5DEE-4B08-8612-304E253690F7}"/>
              </a:ext>
            </a:extLst>
          </p:cNvPr>
          <p:cNvSpPr txBox="1"/>
          <p:nvPr/>
        </p:nvSpPr>
        <p:spPr>
          <a:xfrm>
            <a:off x="6578955" y="5060304"/>
            <a:ext cx="1846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Consumerization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7F755A-4B69-4BD1-AC07-CDBCEC43B704}"/>
              </a:ext>
            </a:extLst>
          </p:cNvPr>
          <p:cNvSpPr txBox="1"/>
          <p:nvPr/>
        </p:nvSpPr>
        <p:spPr>
          <a:xfrm>
            <a:off x="1206536" y="4933191"/>
            <a:ext cx="165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Scientific Advancement</a:t>
            </a:r>
          </a:p>
        </p:txBody>
      </p:sp>
      <p:sp>
        <p:nvSpPr>
          <p:cNvPr id="46" name="Right Arrow 12">
            <a:extLst>
              <a:ext uri="{FF2B5EF4-FFF2-40B4-BE49-F238E27FC236}">
                <a16:creationId xmlns:a16="http://schemas.microsoft.com/office/drawing/2014/main" id="{FC719BA4-9B1F-4170-B0E1-576451363661}"/>
              </a:ext>
            </a:extLst>
          </p:cNvPr>
          <p:cNvSpPr/>
          <p:nvPr/>
        </p:nvSpPr>
        <p:spPr>
          <a:xfrm rot="9209219">
            <a:off x="6547389" y="1402940"/>
            <a:ext cx="1691737" cy="2214464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FD1E5C-2075-4730-ACD0-9138A595F10E}"/>
              </a:ext>
            </a:extLst>
          </p:cNvPr>
          <p:cNvSpPr txBox="1"/>
          <p:nvPr/>
        </p:nvSpPr>
        <p:spPr>
          <a:xfrm>
            <a:off x="5989708" y="1988403"/>
            <a:ext cx="218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Technology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Innovation &amp; Disruption</a:t>
            </a:r>
          </a:p>
        </p:txBody>
      </p:sp>
    </p:spTree>
    <p:extLst>
      <p:ext uri="{BB962C8B-B14F-4D97-AF65-F5344CB8AC3E}">
        <p14:creationId xmlns:p14="http://schemas.microsoft.com/office/powerpoint/2010/main" val="955655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C3547-EC88-4DA5-B5C1-8792E1310A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 descr="just_bottom_v1.png">
            <a:extLst>
              <a:ext uri="{FF2B5EF4-FFF2-40B4-BE49-F238E27FC236}">
                <a16:creationId xmlns:a16="http://schemas.microsoft.com/office/drawing/2014/main" id="{A9376C67-E8A7-463F-8075-340E86E05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067"/>
          <a:stretch/>
        </p:blipFill>
        <p:spPr>
          <a:xfrm>
            <a:off x="245361" y="2219772"/>
            <a:ext cx="1717629" cy="3495500"/>
          </a:xfrm>
          <a:prstGeom prst="rect">
            <a:avLst/>
          </a:prstGeom>
        </p:spPr>
      </p:pic>
      <p:sp>
        <p:nvSpPr>
          <p:cNvPr id="5" name="Right Arrow 10">
            <a:extLst>
              <a:ext uri="{FF2B5EF4-FFF2-40B4-BE49-F238E27FC236}">
                <a16:creationId xmlns:a16="http://schemas.microsoft.com/office/drawing/2014/main" id="{10364A5D-6C1D-484B-BB9B-E67BAB9D6279}"/>
              </a:ext>
            </a:extLst>
          </p:cNvPr>
          <p:cNvSpPr/>
          <p:nvPr/>
        </p:nvSpPr>
        <p:spPr>
          <a:xfrm rot="20887535">
            <a:off x="4887598" y="2104320"/>
            <a:ext cx="1227909" cy="640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13DD256D-F291-4FAA-8EF7-29AD0A0A32EE}"/>
              </a:ext>
            </a:extLst>
          </p:cNvPr>
          <p:cNvSpPr/>
          <p:nvPr/>
        </p:nvSpPr>
        <p:spPr>
          <a:xfrm rot="752488">
            <a:off x="5198673" y="4502012"/>
            <a:ext cx="1227909" cy="640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just_bottom_v1.png">
            <a:extLst>
              <a:ext uri="{FF2B5EF4-FFF2-40B4-BE49-F238E27FC236}">
                <a16:creationId xmlns:a16="http://schemas.microsoft.com/office/drawing/2014/main" id="{18C0FF43-1DE1-4BB3-A131-6C39A5B338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75" t="19337" r="2643" b="11698"/>
          <a:stretch/>
        </p:blipFill>
        <p:spPr>
          <a:xfrm>
            <a:off x="6576174" y="1330496"/>
            <a:ext cx="1921214" cy="1520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1B9195-D3E1-4D24-A9FA-E8C13A279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93" y="2474065"/>
            <a:ext cx="1040540" cy="1043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D27F08-33A6-4F00-B65E-268A35588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6" y="3061335"/>
            <a:ext cx="1155690" cy="10274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5065B2-029C-4D72-A8EF-A7A4AB0C9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30102" r="26093" b="17245"/>
          <a:stretch/>
        </p:blipFill>
        <p:spPr>
          <a:xfrm>
            <a:off x="2308542" y="1557701"/>
            <a:ext cx="1090394" cy="1065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C94BB8-6DBF-474F-B4B7-D86B7C8C2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52" y="4018729"/>
            <a:ext cx="1264764" cy="19009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A356A2-3B83-43C3-9499-B58B3AE7ECD5}"/>
              </a:ext>
            </a:extLst>
          </p:cNvPr>
          <p:cNvSpPr/>
          <p:nvPr/>
        </p:nvSpPr>
        <p:spPr>
          <a:xfrm>
            <a:off x="562087" y="3108960"/>
            <a:ext cx="1188720" cy="8850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Consumer wants to be healthy</a:t>
            </a:r>
          </a:p>
        </p:txBody>
      </p:sp>
      <p:pic>
        <p:nvPicPr>
          <p:cNvPr id="15" name="Picture 2" descr="Image result for fusing gut microbiome and technology">
            <a:extLst>
              <a:ext uri="{FF2B5EF4-FFF2-40B4-BE49-F238E27FC236}">
                <a16:creationId xmlns:a16="http://schemas.microsoft.com/office/drawing/2014/main" id="{B00261DC-B64C-48E2-9F85-2D4D88301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2" t="47243"/>
          <a:stretch/>
        </p:blipFill>
        <p:spPr bwMode="auto">
          <a:xfrm>
            <a:off x="2374754" y="4395471"/>
            <a:ext cx="1528759" cy="9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A4FF99-1141-43BC-98F8-3F7A3E1796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5067" y="3612517"/>
            <a:ext cx="1112476" cy="9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7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0FBD69-3147-4FE5-BCB9-7349904150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0D3DD-C334-42E8-ADE7-C45334D9D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0" r="10826"/>
          <a:stretch/>
        </p:blipFill>
        <p:spPr>
          <a:xfrm>
            <a:off x="211756" y="2905676"/>
            <a:ext cx="3378467" cy="3003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27170-B661-4551-A8BB-77159C07C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839" y="2949495"/>
            <a:ext cx="4902405" cy="311507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8870E702-5412-4438-B910-6499F493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05" y="1004590"/>
            <a:ext cx="7772400" cy="1362075"/>
          </a:xfrm>
        </p:spPr>
        <p:txBody>
          <a:bodyPr/>
          <a:lstStyle/>
          <a:p>
            <a:pPr algn="ctr"/>
            <a:r>
              <a:rPr lang="en-US" sz="4400" b="0" i="1" dirty="0">
                <a:solidFill>
                  <a:schemeClr val="tx1"/>
                </a:solidFill>
                <a:latin typeface="Eras Bold ITC" panose="020B0907030504020204" pitchFamily="34" charset="0"/>
              </a:rPr>
              <a:t>Digital Therapeutic development in anti-aging</a:t>
            </a:r>
          </a:p>
        </p:txBody>
      </p:sp>
    </p:spTree>
    <p:extLst>
      <p:ext uri="{BB962C8B-B14F-4D97-AF65-F5344CB8AC3E}">
        <p14:creationId xmlns:p14="http://schemas.microsoft.com/office/powerpoint/2010/main" val="686301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596" y="4726105"/>
            <a:ext cx="1526863" cy="15268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4334" t="22682" r="24117" b="28780"/>
          <a:stretch/>
        </p:blipFill>
        <p:spPr>
          <a:xfrm>
            <a:off x="641365" y="3782728"/>
            <a:ext cx="2675205" cy="1886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779" y="1294483"/>
            <a:ext cx="1526863" cy="15268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131" y="2572587"/>
            <a:ext cx="1975077" cy="1712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54" y="1355448"/>
            <a:ext cx="2202852" cy="14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98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2422B-D0B7-4AAC-BD93-E37BCC5B63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A603D-B9B2-4BE8-AAC1-A6158EE65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24" r="24958"/>
          <a:stretch/>
        </p:blipFill>
        <p:spPr>
          <a:xfrm>
            <a:off x="352425" y="1043092"/>
            <a:ext cx="8210550" cy="5085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F58B21-AA88-499F-92A9-55486B7CE8D6}"/>
              </a:ext>
            </a:extLst>
          </p:cNvPr>
          <p:cNvSpPr/>
          <p:nvPr/>
        </p:nvSpPr>
        <p:spPr>
          <a:xfrm>
            <a:off x="6853631" y="6158533"/>
            <a:ext cx="2121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Roboto-Regular"/>
              </a:rPr>
              <a:t>Source: Visual Capitalist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55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574" y="1041893"/>
            <a:ext cx="2202852" cy="14658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601" y="3674769"/>
            <a:ext cx="3876523" cy="2755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92" y="2507791"/>
            <a:ext cx="3517139" cy="38460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43446" y="1859556"/>
            <a:ext cx="2334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Obsession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1" dirty="0">
              <a:solidFill>
                <a:srgbClr val="0070C0"/>
              </a:solidFill>
              <a:latin typeface="Calibri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Frictionless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1" dirty="0">
              <a:solidFill>
                <a:srgbClr val="0070C0"/>
              </a:solidFill>
              <a:latin typeface="Calibri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2-pizza culture</a:t>
            </a:r>
          </a:p>
        </p:txBody>
      </p:sp>
    </p:spTree>
    <p:extLst>
      <p:ext uri="{BB962C8B-B14F-4D97-AF65-F5344CB8AC3E}">
        <p14:creationId xmlns:p14="http://schemas.microsoft.com/office/powerpoint/2010/main" val="2890960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AC6111-9253-4B3D-80CD-3529E887E3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16270-93C9-428C-BD6E-99175C467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835" y="1355421"/>
            <a:ext cx="6368330" cy="4665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D7C66B-30D6-4B87-8E79-E6C9A57A0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1" y="5617835"/>
            <a:ext cx="1211440" cy="8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35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B09A6-A8FA-4BAD-BCB6-73EF13AE59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6709C-91CF-4FFC-AA8E-422F008F4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22"/>
          <a:stretch/>
        </p:blipFill>
        <p:spPr>
          <a:xfrm>
            <a:off x="4657724" y="1549011"/>
            <a:ext cx="4391025" cy="4872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5FFCEE-835E-41C8-A319-0E262DFDF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4" r="60090"/>
          <a:stretch/>
        </p:blipFill>
        <p:spPr>
          <a:xfrm>
            <a:off x="114300" y="1549012"/>
            <a:ext cx="4265961" cy="4872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02306-89B5-41D8-9B0E-525689CD0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385" y="980597"/>
            <a:ext cx="743230" cy="7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92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162D6-DB07-4643-A8F9-6EF16E3898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pic>
        <p:nvPicPr>
          <p:cNvPr id="11266" name="Picture 2" descr="Image result for best performing companies leverage technology">
            <a:extLst>
              <a:ext uri="{FF2B5EF4-FFF2-40B4-BE49-F238E27FC236}">
                <a16:creationId xmlns:a16="http://schemas.microsoft.com/office/drawing/2014/main" id="{260829C0-4289-4954-B92B-22A5AAF7E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12448" r="8977" b="12202"/>
          <a:stretch/>
        </p:blipFill>
        <p:spPr bwMode="auto">
          <a:xfrm>
            <a:off x="250259" y="902106"/>
            <a:ext cx="4754880" cy="552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6AF6B235-1FFF-4A5B-B3A6-9B83807A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2" y="2303338"/>
            <a:ext cx="3763478" cy="1362075"/>
          </a:xfrm>
        </p:spPr>
        <p:txBody>
          <a:bodyPr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Eras Bold ITC" panose="020B0907030504020204" pitchFamily="34" charset="0"/>
              </a:rPr>
              <a:t>Digital Transformation is a committed journey</a:t>
            </a:r>
            <a:br>
              <a:rPr lang="en-US" sz="2800" b="0" dirty="0">
                <a:solidFill>
                  <a:schemeClr val="tx1"/>
                </a:solidFill>
                <a:latin typeface="Eras Bold ITC" panose="020B0907030504020204" pitchFamily="34" charset="0"/>
              </a:rPr>
            </a:br>
            <a:br>
              <a:rPr lang="en-US" sz="2800" b="0" dirty="0">
                <a:solidFill>
                  <a:schemeClr val="tx1"/>
                </a:solidFill>
                <a:latin typeface="Eras Bold ITC" panose="020B0907030504020204" pitchFamily="34" charset="0"/>
              </a:rPr>
            </a:br>
            <a:r>
              <a:rPr lang="en-US" sz="2800" b="0" dirty="0">
                <a:solidFill>
                  <a:schemeClr val="tx1"/>
                </a:solidFill>
                <a:latin typeface="Eras Bold ITC" panose="020B0907030504020204" pitchFamily="34" charset="0"/>
              </a:rPr>
              <a:t>But many on the other side are reaping benefits</a:t>
            </a:r>
          </a:p>
        </p:txBody>
      </p:sp>
    </p:spTree>
    <p:extLst>
      <p:ext uri="{BB962C8B-B14F-4D97-AF65-F5344CB8AC3E}">
        <p14:creationId xmlns:p14="http://schemas.microsoft.com/office/powerpoint/2010/main" val="2648166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9A877-B1A5-49CC-BABB-4A27ABE98E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pic>
        <p:nvPicPr>
          <p:cNvPr id="9218" name="Picture 2" descr="Image result for best performing companies leverage technology">
            <a:extLst>
              <a:ext uri="{FF2B5EF4-FFF2-40B4-BE49-F238E27FC236}">
                <a16:creationId xmlns:a16="http://schemas.microsoft.com/office/drawing/2014/main" id="{4158ACC7-E3E9-4EEA-A066-F3BEAEEBF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4" b="6376"/>
          <a:stretch/>
        </p:blipFill>
        <p:spPr bwMode="auto">
          <a:xfrm>
            <a:off x="606442" y="1173078"/>
            <a:ext cx="7931116" cy="510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04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43AA02-94B4-4959-A98A-C9098DBF06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  <p:pic>
        <p:nvPicPr>
          <p:cNvPr id="4098" name="Picture 2" descr="Image result for industry disruption comes from outside">
            <a:extLst>
              <a:ext uri="{FF2B5EF4-FFF2-40B4-BE49-F238E27FC236}">
                <a16:creationId xmlns:a16="http://schemas.microsoft.com/office/drawing/2014/main" id="{94A414BB-FEA0-45BF-820F-E9EC82289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4"/>
          <a:stretch/>
        </p:blipFill>
        <p:spPr bwMode="auto">
          <a:xfrm>
            <a:off x="1439577" y="1096278"/>
            <a:ext cx="6116254" cy="539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5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26A954-EE39-4E11-AF88-02030A35D2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11A1A-9779-4706-8F4E-D4A480B47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9" y="1379489"/>
            <a:ext cx="8567122" cy="453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17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842D5-EA36-4B86-8869-809745E9D4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  <p:pic>
        <p:nvPicPr>
          <p:cNvPr id="2050" name="Picture 2" descr="Image result for smartphone">
            <a:extLst>
              <a:ext uri="{FF2B5EF4-FFF2-40B4-BE49-F238E27FC236}">
                <a16:creationId xmlns:a16="http://schemas.microsoft.com/office/drawing/2014/main" id="{592834B0-6AA8-431B-9D9D-4CC73D5F9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r="28483"/>
          <a:stretch/>
        </p:blipFill>
        <p:spPr bwMode="auto">
          <a:xfrm>
            <a:off x="288759" y="1084765"/>
            <a:ext cx="2492944" cy="260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echnology &amp; data">
            <a:extLst>
              <a:ext uri="{FF2B5EF4-FFF2-40B4-BE49-F238E27FC236}">
                <a16:creationId xmlns:a16="http://schemas.microsoft.com/office/drawing/2014/main" id="{27343F27-95FA-4CEF-9415-08388A27C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/>
          <a:stretch/>
        </p:blipFill>
        <p:spPr bwMode="auto">
          <a:xfrm>
            <a:off x="3542095" y="1038625"/>
            <a:ext cx="4170593" cy="26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ulture">
            <a:extLst>
              <a:ext uri="{FF2B5EF4-FFF2-40B4-BE49-F238E27FC236}">
                <a16:creationId xmlns:a16="http://schemas.microsoft.com/office/drawing/2014/main" id="{E5C4EF3C-D89B-4ADB-A9E9-414B3F46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91" y="3959994"/>
            <a:ext cx="3651384" cy="24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tructure">
            <a:extLst>
              <a:ext uri="{FF2B5EF4-FFF2-40B4-BE49-F238E27FC236}">
                <a16:creationId xmlns:a16="http://schemas.microsoft.com/office/drawing/2014/main" id="{EABB59CE-B1FF-44B1-8A3E-EFF6D2A3C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4"/>
          <a:stretch/>
        </p:blipFill>
        <p:spPr bwMode="auto">
          <a:xfrm>
            <a:off x="6235635" y="3959994"/>
            <a:ext cx="2447334" cy="24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69F447-B5B5-422C-B11E-013C3D094984}"/>
              </a:ext>
            </a:extLst>
          </p:cNvPr>
          <p:cNvSpPr txBox="1"/>
          <p:nvPr/>
        </p:nvSpPr>
        <p:spPr>
          <a:xfrm>
            <a:off x="499530" y="3690486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lgerian" panose="04020705040A02060702" pitchFamily="82" charset="0"/>
              </a:rPr>
              <a:t>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505DBA-7055-4BAB-9B5E-C918E14E46E0}"/>
              </a:ext>
            </a:extLst>
          </p:cNvPr>
          <p:cNvSpPr txBox="1"/>
          <p:nvPr/>
        </p:nvSpPr>
        <p:spPr>
          <a:xfrm>
            <a:off x="7808159" y="2102945"/>
            <a:ext cx="104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oper Black" panose="0208090404030B020404" pitchFamily="18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093290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FADB28-68BC-466F-9863-A125F82D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38" y="2911475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the time &amp; the opportunity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9A877-B1A5-49CC-BABB-4A27ABE98E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2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44E8-7C47-4F0C-A8CC-213624FD94C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87461" y="6601979"/>
            <a:ext cx="21336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A51C756-2A14-4A8E-94B8-E990B060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A889EFC-7185-4FE7-8F27-DE8B456A2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630437" y="2300932"/>
            <a:ext cx="331406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Picture 2" descr="Image result for picture oncoming train">
            <a:extLst>
              <a:ext uri="{FF2B5EF4-FFF2-40B4-BE49-F238E27FC236}">
                <a16:creationId xmlns:a16="http://schemas.microsoft.com/office/drawing/2014/main" id="{87167FB8-9549-41E4-92D9-F1E2BC659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4" r="10465" b="2"/>
          <a:stretch/>
        </p:blipFill>
        <p:spPr bwMode="auto">
          <a:xfrm>
            <a:off x="1361671" y="987062"/>
            <a:ext cx="5915027" cy="542895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80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842D5-EA36-4B86-8869-809745E9D4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Image result for smartphone">
            <a:extLst>
              <a:ext uri="{FF2B5EF4-FFF2-40B4-BE49-F238E27FC236}">
                <a16:creationId xmlns:a16="http://schemas.microsoft.com/office/drawing/2014/main" id="{592834B0-6AA8-431B-9D9D-4CC73D5F9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r="28483"/>
          <a:stretch/>
        </p:blipFill>
        <p:spPr bwMode="auto">
          <a:xfrm>
            <a:off x="288759" y="1084765"/>
            <a:ext cx="2492944" cy="260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echnology &amp; data">
            <a:extLst>
              <a:ext uri="{FF2B5EF4-FFF2-40B4-BE49-F238E27FC236}">
                <a16:creationId xmlns:a16="http://schemas.microsoft.com/office/drawing/2014/main" id="{27343F27-95FA-4CEF-9415-08388A27C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/>
          <a:stretch/>
        </p:blipFill>
        <p:spPr bwMode="auto">
          <a:xfrm>
            <a:off x="3542095" y="1038625"/>
            <a:ext cx="4170593" cy="26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CE87FF-4D19-471D-8F4B-F1C78C44736F}"/>
              </a:ext>
            </a:extLst>
          </p:cNvPr>
          <p:cNvSpPr txBox="1"/>
          <p:nvPr/>
        </p:nvSpPr>
        <p:spPr>
          <a:xfrm>
            <a:off x="499530" y="3690486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lgerian" panose="04020705040A02060702" pitchFamily="82" charset="0"/>
              </a:rPr>
              <a:t>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983DC-6E1E-4D3E-834A-2B2C3B582E92}"/>
              </a:ext>
            </a:extLst>
          </p:cNvPr>
          <p:cNvSpPr txBox="1"/>
          <p:nvPr/>
        </p:nvSpPr>
        <p:spPr>
          <a:xfrm>
            <a:off x="7808159" y="2102945"/>
            <a:ext cx="104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oper Black" panose="0208090404030B020404" pitchFamily="18" charset="0"/>
              </a:rPr>
              <a:t>Data</a:t>
            </a: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70A188AF-ADFD-4904-BC71-197D1E07CA33}"/>
              </a:ext>
            </a:extLst>
          </p:cNvPr>
          <p:cNvSpPr txBox="1"/>
          <p:nvPr/>
        </p:nvSpPr>
        <p:spPr>
          <a:xfrm>
            <a:off x="1819175" y="399643"/>
            <a:ext cx="7324826" cy="47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n-US" sz="2400" b="1" cap="all" dirty="0">
                <a:solidFill>
                  <a:srgbClr val="F9DA14"/>
                </a:solidFill>
              </a:rPr>
              <a:t>Broad trends</a:t>
            </a:r>
          </a:p>
        </p:txBody>
      </p:sp>
    </p:spTree>
    <p:extLst>
      <p:ext uri="{BB962C8B-B14F-4D97-AF65-F5344CB8AC3E}">
        <p14:creationId xmlns:p14="http://schemas.microsoft.com/office/powerpoint/2010/main" val="54515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842D5-EA36-4B86-8869-809745E9D4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Image result for smartphone">
            <a:extLst>
              <a:ext uri="{FF2B5EF4-FFF2-40B4-BE49-F238E27FC236}">
                <a16:creationId xmlns:a16="http://schemas.microsoft.com/office/drawing/2014/main" id="{592834B0-6AA8-431B-9D9D-4CC73D5F9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r="28483"/>
          <a:stretch/>
        </p:blipFill>
        <p:spPr bwMode="auto">
          <a:xfrm>
            <a:off x="288759" y="1084765"/>
            <a:ext cx="2492944" cy="260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echnology &amp; data">
            <a:extLst>
              <a:ext uri="{FF2B5EF4-FFF2-40B4-BE49-F238E27FC236}">
                <a16:creationId xmlns:a16="http://schemas.microsoft.com/office/drawing/2014/main" id="{27343F27-95FA-4CEF-9415-08388A27C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/>
          <a:stretch/>
        </p:blipFill>
        <p:spPr bwMode="auto">
          <a:xfrm>
            <a:off x="3542095" y="1038625"/>
            <a:ext cx="4170593" cy="26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ulture">
            <a:extLst>
              <a:ext uri="{FF2B5EF4-FFF2-40B4-BE49-F238E27FC236}">
                <a16:creationId xmlns:a16="http://schemas.microsoft.com/office/drawing/2014/main" id="{E5C4EF3C-D89B-4ADB-A9E9-414B3F46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91" y="3959994"/>
            <a:ext cx="3651384" cy="24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tructure">
            <a:extLst>
              <a:ext uri="{FF2B5EF4-FFF2-40B4-BE49-F238E27FC236}">
                <a16:creationId xmlns:a16="http://schemas.microsoft.com/office/drawing/2014/main" id="{EABB59CE-B1FF-44B1-8A3E-EFF6D2A3C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4"/>
          <a:stretch/>
        </p:blipFill>
        <p:spPr bwMode="auto">
          <a:xfrm>
            <a:off x="6235635" y="3959994"/>
            <a:ext cx="2447334" cy="24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69F447-B5B5-422C-B11E-013C3D094984}"/>
              </a:ext>
            </a:extLst>
          </p:cNvPr>
          <p:cNvSpPr txBox="1"/>
          <p:nvPr/>
        </p:nvSpPr>
        <p:spPr>
          <a:xfrm>
            <a:off x="499530" y="3690486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lgerian" panose="04020705040A02060702" pitchFamily="82" charset="0"/>
              </a:rPr>
              <a:t>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505DBA-7055-4BAB-9B5E-C918E14E46E0}"/>
              </a:ext>
            </a:extLst>
          </p:cNvPr>
          <p:cNvSpPr txBox="1"/>
          <p:nvPr/>
        </p:nvSpPr>
        <p:spPr>
          <a:xfrm>
            <a:off x="7808159" y="2102945"/>
            <a:ext cx="104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oper Black" panose="0208090404030B020404" pitchFamily="18" charset="0"/>
              </a:rPr>
              <a:t>Data</a:t>
            </a:r>
          </a:p>
        </p:txBody>
      </p:sp>
      <p:sp>
        <p:nvSpPr>
          <p:cNvPr id="9" name="Shape 101">
            <a:extLst>
              <a:ext uri="{FF2B5EF4-FFF2-40B4-BE49-F238E27FC236}">
                <a16:creationId xmlns:a16="http://schemas.microsoft.com/office/drawing/2014/main" id="{C1B8EF1E-110F-4B21-8DE9-BEF81DE130DC}"/>
              </a:ext>
            </a:extLst>
          </p:cNvPr>
          <p:cNvSpPr txBox="1"/>
          <p:nvPr/>
        </p:nvSpPr>
        <p:spPr>
          <a:xfrm>
            <a:off x="1819175" y="399643"/>
            <a:ext cx="7324826" cy="47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n-US" sz="2400" b="1" cap="all" dirty="0">
                <a:solidFill>
                  <a:srgbClr val="F9DA14"/>
                </a:solidFill>
              </a:rPr>
              <a:t>Recurring challenge</a:t>
            </a:r>
          </a:p>
        </p:txBody>
      </p:sp>
    </p:spTree>
    <p:extLst>
      <p:ext uri="{BB962C8B-B14F-4D97-AF65-F5344CB8AC3E}">
        <p14:creationId xmlns:p14="http://schemas.microsoft.com/office/powerpoint/2010/main" val="366037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FBDE-C5A6-40B7-BEC1-3478A0E4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670585"/>
            <a:ext cx="8696325" cy="1143000"/>
          </a:xfrm>
        </p:spPr>
        <p:txBody>
          <a:bodyPr/>
          <a:lstStyle/>
          <a:p>
            <a:pPr marL="25400"/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BIG QUESTION - Who will figure it out first?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2400" dirty="0"/>
            </a:br>
            <a:r>
              <a:rPr lang="en-US" sz="2400" i="1" dirty="0"/>
              <a:t>Will tech figure out healthcare?</a:t>
            </a:r>
            <a:br>
              <a:rPr lang="en-US" sz="2400" i="1" dirty="0"/>
            </a:br>
            <a:br>
              <a:rPr lang="en-US" sz="1600" i="1" dirty="0"/>
            </a:br>
            <a:r>
              <a:rPr lang="en-US" sz="2400" i="1" dirty="0"/>
              <a:t>or</a:t>
            </a:r>
            <a:br>
              <a:rPr lang="en-US" sz="2400" i="1" dirty="0"/>
            </a:br>
            <a:br>
              <a:rPr lang="en-US" sz="1600" i="1" dirty="0"/>
            </a:br>
            <a:r>
              <a:rPr lang="en-US" sz="2400" i="1" dirty="0"/>
              <a:t>Will healthcare figure out tech?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83A86D-3E70-4B96-9B54-CB76D587F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Image result for disruption">
            <a:extLst>
              <a:ext uri="{FF2B5EF4-FFF2-40B4-BE49-F238E27FC236}">
                <a16:creationId xmlns:a16="http://schemas.microsoft.com/office/drawing/2014/main" id="{E45F8835-308A-4A84-9339-D35907E87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47825"/>
            <a:ext cx="4762500" cy="281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8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2422B-D0B7-4AAC-BD93-E37BCC5B63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A603D-B9B2-4BE8-AAC1-A6158EE65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24" r="24958"/>
          <a:stretch/>
        </p:blipFill>
        <p:spPr>
          <a:xfrm>
            <a:off x="352425" y="1043092"/>
            <a:ext cx="8210550" cy="5085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F58B21-AA88-499F-92A9-55486B7CE8D6}"/>
              </a:ext>
            </a:extLst>
          </p:cNvPr>
          <p:cNvSpPr/>
          <p:nvPr/>
        </p:nvSpPr>
        <p:spPr>
          <a:xfrm>
            <a:off x="6853631" y="6158533"/>
            <a:ext cx="2121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Roboto-Regular"/>
              </a:rPr>
              <a:t>Source: Visual Capitalist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3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I 2015 Powerpoint Colo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C4674EFA40CD478993C2CAAB180F74" ma:contentTypeVersion="13" ma:contentTypeDescription="Create a new document." ma:contentTypeScope="" ma:versionID="472d68c38a1fd8ec5c2fd6a99693bdb7">
  <xsd:schema xmlns:xsd="http://www.w3.org/2001/XMLSchema" xmlns:xs="http://www.w3.org/2001/XMLSchema" xmlns:p="http://schemas.microsoft.com/office/2006/metadata/properties" xmlns:ns3="869671bc-5d32-4a6b-bd5f-5b95f925b78a" xmlns:ns4="47cdd91d-f6fc-4bdc-83a7-3bb42144e56a" targetNamespace="http://schemas.microsoft.com/office/2006/metadata/properties" ma:root="true" ma:fieldsID="6016990bedc9e04eddb139834dd23150" ns3:_="" ns4:_="">
    <xsd:import namespace="869671bc-5d32-4a6b-bd5f-5b95f925b78a"/>
    <xsd:import namespace="47cdd91d-f6fc-4bdc-83a7-3bb42144e5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671bc-5d32-4a6b-bd5f-5b95f925b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dd91d-f6fc-4bdc-83a7-3bb42144e5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11E2BE-42FD-4B34-8B7E-F8D3F58AD2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24C2ED-588D-4DBB-A195-0603CC332E29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7cdd91d-f6fc-4bdc-83a7-3bb42144e56a"/>
    <ds:schemaRef ds:uri="869671bc-5d32-4a6b-bd5f-5b95f925b78a"/>
  </ds:schemaRefs>
</ds:datastoreItem>
</file>

<file path=customXml/itemProps3.xml><?xml version="1.0" encoding="utf-8"?>
<ds:datastoreItem xmlns:ds="http://schemas.openxmlformats.org/officeDocument/2006/customXml" ds:itemID="{4D799DC1-3B20-4407-98D1-D3DD0CE9C0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671bc-5d32-4a6b-bd5f-5b95f925b78a"/>
    <ds:schemaRef ds:uri="47cdd91d-f6fc-4bdc-83a7-3bb42144e5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417</Words>
  <Application>Microsoft Office PowerPoint</Application>
  <PresentationFormat>On-screen Show (4:3)</PresentationFormat>
  <Paragraphs>113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Algerian</vt:lpstr>
      <vt:lpstr>Arial</vt:lpstr>
      <vt:lpstr>Bahnschrift</vt:lpstr>
      <vt:lpstr>Calibri</vt:lpstr>
      <vt:lpstr>Cooper Black</vt:lpstr>
      <vt:lpstr>Eras Bold ITC</vt:lpstr>
      <vt:lpstr>Georgia</vt:lpstr>
      <vt:lpstr>Helvetica Neue</vt:lpstr>
      <vt:lpstr>Roboto</vt:lpstr>
      <vt:lpstr>Roboto-Regular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BIG QUESTION - Who will figure it out first?        Will tech figure out healthcare?  or  Will healthcare figure out tech?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consumerization of healthcare will continue to accelerate – there is no road back and leading organizations are already preparing   </vt:lpstr>
      <vt:lpstr>PowerPoint Presentation</vt:lpstr>
      <vt:lpstr>PowerPoint Presentation</vt:lpstr>
      <vt:lpstr>If “software is eating the world,” then what is it having for the next course?</vt:lpstr>
      <vt:lpstr>PowerPoint Presentation</vt:lpstr>
      <vt:lpstr>PowerPoint Presentation</vt:lpstr>
      <vt:lpstr>PowerPoint Presentation</vt:lpstr>
      <vt:lpstr>Understanding of the gut microbiome in the next 20 years will be equivalent to what we’ve learned from the sequencing of the human genome in the last 20 years</vt:lpstr>
      <vt:lpstr>PowerPoint Presentation</vt:lpstr>
      <vt:lpstr>PowerPoint Presentation</vt:lpstr>
      <vt:lpstr>Digital Therapeutic development in anti-aging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Transformation is a committed journey  But many on the other side are reaping benefits</vt:lpstr>
      <vt:lpstr>PowerPoint Presentation</vt:lpstr>
      <vt:lpstr>PowerPoint Presentation</vt:lpstr>
      <vt:lpstr>PowerPoint Presentation</vt:lpstr>
      <vt:lpstr>Thank you for the time &amp; the opportunity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Andriola</dc:creator>
  <cp:lastModifiedBy>Tom Andriola</cp:lastModifiedBy>
  <cp:revision>37</cp:revision>
  <dcterms:created xsi:type="dcterms:W3CDTF">2020-02-15T20:51:40Z</dcterms:created>
  <dcterms:modified xsi:type="dcterms:W3CDTF">2020-05-11T22:04:15Z</dcterms:modified>
</cp:coreProperties>
</file>